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Open Sauce Light" charset="1" panose="00000400000000000000"/>
      <p:regular r:id="rId15"/>
    </p:embeddedFont>
    <p:embeddedFont>
      <p:font typeface="Open Sauce Bold" charset="1" panose="00000800000000000000"/>
      <p:regular r:id="rId16"/>
    </p:embeddedFont>
    <p:embeddedFont>
      <p:font typeface="Open Sauce" charset="1" panose="000005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C2FhaAKQ.mp4>
</file>

<file path=ppt/media/VAGC2MkHvzE.mp4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svg>
</file>

<file path=ppt/media/image16.jpeg>
</file>

<file path=ppt/media/image17.jpeg>
</file>

<file path=ppt/media/image2.svg>
</file>

<file path=ppt/media/image3.png>
</file>

<file path=ppt/media/image4.jpe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2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3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jpeg" Type="http://schemas.openxmlformats.org/officeDocument/2006/relationships/image"/><Relationship Id="rId5" Target="../media/VAGC2MkHvzE.mp4" Type="http://schemas.openxmlformats.org/officeDocument/2006/relationships/video"/><Relationship Id="rId6" Target="../media/VAGC2MkHvzE.mp4" Type="http://schemas.microsoft.com/office/2007/relationships/media"/><Relationship Id="rId7" Target="../media/image17.jpeg" Type="http://schemas.openxmlformats.org/officeDocument/2006/relationships/image"/><Relationship Id="rId8" Target="../media/VAGC2FhaAKQ.mp4" Type="http://schemas.openxmlformats.org/officeDocument/2006/relationships/video"/><Relationship Id="rId9" Target="../media/VAGC2FhaAKQ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787030" y="3053550"/>
            <a:ext cx="8713940" cy="2867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99"/>
              </a:lnSpc>
            </a:pPr>
            <a:r>
              <a:rPr lang="en-US" sz="9499">
                <a:solidFill>
                  <a:srgbClr val="9179FA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Hologlyph </a:t>
            </a:r>
            <a:r>
              <a:rPr lang="en-US" sz="949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Bots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718671" y="1105852"/>
            <a:ext cx="10850658" cy="504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 spc="209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MINOR IN </a:t>
            </a:r>
            <a:r>
              <a:rPr lang="en-US" sz="2999" spc="209">
                <a:solidFill>
                  <a:srgbClr val="9179FA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PRODUCT DEVELOPMENT INTERNSHIP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718671" y="7181850"/>
            <a:ext cx="10850658" cy="2076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 spc="29">
                <a:solidFill>
                  <a:srgbClr val="9976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Project Report</a:t>
            </a:r>
          </a:p>
          <a:p>
            <a:pPr algn="ctr">
              <a:lnSpc>
                <a:spcPts val="4199"/>
              </a:lnSpc>
            </a:pPr>
          </a:p>
          <a:p>
            <a:pPr algn="ctr">
              <a:lnSpc>
                <a:spcPts val="4199"/>
              </a:lnSpc>
            </a:pPr>
            <a:r>
              <a:rPr lang="en-US" sz="2999" spc="29">
                <a:solidFill>
                  <a:srgbClr val="9976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     </a:t>
            </a:r>
            <a:r>
              <a:rPr lang="en-US" sz="2999" spc="2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Alok Raj                          Siddharth Gorai</a:t>
            </a:r>
          </a:p>
          <a:p>
            <a:pPr algn="ctr">
              <a:lnSpc>
                <a:spcPts val="4199"/>
              </a:lnSpc>
            </a:pPr>
            <a:r>
              <a:rPr lang="en-US" sz="2999" spc="29">
                <a:solidFill>
                  <a:srgbClr val="9976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2999" spc="29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22JE0091                            22JE0951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2718920" y="-4960950"/>
            <a:ext cx="13506576" cy="16009950"/>
          </a:xfrm>
          <a:custGeom>
            <a:avLst/>
            <a:gdLst/>
            <a:ahLst/>
            <a:cxnLst/>
            <a:rect r="r" b="b" t="t" l="l"/>
            <a:pathLst>
              <a:path h="16009950" w="13506576">
                <a:moveTo>
                  <a:pt x="0" y="0"/>
                </a:moveTo>
                <a:lnTo>
                  <a:pt x="13506576" y="0"/>
                </a:lnTo>
                <a:lnTo>
                  <a:pt x="13506576" y="16009950"/>
                </a:lnTo>
                <a:lnTo>
                  <a:pt x="0" y="160099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82939" y="362720"/>
            <a:ext cx="2068603" cy="2048239"/>
          </a:xfrm>
          <a:custGeom>
            <a:avLst/>
            <a:gdLst/>
            <a:ahLst/>
            <a:cxnLst/>
            <a:rect r="r" b="b" t="t" l="l"/>
            <a:pathLst>
              <a:path h="2048239" w="2068603">
                <a:moveTo>
                  <a:pt x="0" y="0"/>
                </a:moveTo>
                <a:lnTo>
                  <a:pt x="2068603" y="0"/>
                </a:lnTo>
                <a:lnTo>
                  <a:pt x="2068603" y="2048240"/>
                </a:lnTo>
                <a:lnTo>
                  <a:pt x="0" y="20482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7822"/>
            </a:stretch>
          </a:blipFill>
          <a:ln w="38100" cap="sq">
            <a:solidFill>
              <a:srgbClr val="9976FF"/>
            </a:solidFill>
            <a:prstDash val="sysDot"/>
            <a:miter/>
          </a:ln>
        </p:spPr>
      </p:sp>
      <p:sp>
        <p:nvSpPr>
          <p:cNvPr name="TextBox 7" id="7"/>
          <p:cNvSpPr txBox="true"/>
          <p:nvPr/>
        </p:nvSpPr>
        <p:spPr>
          <a:xfrm rot="0">
            <a:off x="3038794" y="6256255"/>
            <a:ext cx="13540629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spc="31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Automating the process of Road-Marking         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2100730" y="-4846650"/>
            <a:ext cx="13506576" cy="16009950"/>
          </a:xfrm>
          <a:custGeom>
            <a:avLst/>
            <a:gdLst/>
            <a:ahLst/>
            <a:cxnLst/>
            <a:rect r="r" b="b" t="t" l="l"/>
            <a:pathLst>
              <a:path h="16009950" w="13506576">
                <a:moveTo>
                  <a:pt x="13506576" y="0"/>
                </a:moveTo>
                <a:lnTo>
                  <a:pt x="0" y="0"/>
                </a:lnTo>
                <a:lnTo>
                  <a:pt x="0" y="16009950"/>
                </a:lnTo>
                <a:lnTo>
                  <a:pt x="13506576" y="16009950"/>
                </a:lnTo>
                <a:lnTo>
                  <a:pt x="13506576" y="0"/>
                </a:lnTo>
                <a:close/>
              </a:path>
            </a:pathLst>
          </a:custGeom>
          <a:blipFill>
            <a:blip r:embed="rId2">
              <a:alphaModFix amt="4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760055" y="2832991"/>
            <a:ext cx="4763486" cy="5149307"/>
            <a:chOff x="0" y="0"/>
            <a:chExt cx="737989" cy="79776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37989" cy="797762"/>
            </a:xfrm>
            <a:custGeom>
              <a:avLst/>
              <a:gdLst/>
              <a:ahLst/>
              <a:cxnLst/>
              <a:rect r="r" b="b" t="t" l="l"/>
              <a:pathLst>
                <a:path h="797762" w="737989">
                  <a:moveTo>
                    <a:pt x="0" y="0"/>
                  </a:moveTo>
                  <a:lnTo>
                    <a:pt x="737989" y="0"/>
                  </a:lnTo>
                  <a:lnTo>
                    <a:pt x="737989" y="797762"/>
                  </a:lnTo>
                  <a:lnTo>
                    <a:pt x="0" y="797762"/>
                  </a:lnTo>
                  <a:close/>
                </a:path>
              </a:pathLst>
            </a:custGeom>
            <a:blipFill>
              <a:blip r:embed="rId4"/>
              <a:stretch>
                <a:fillRect l="-146994" t="-42917" r="0" b="-28448"/>
              </a:stretch>
            </a:blipFill>
            <a:ln w="38100" cap="sq">
              <a:solidFill>
                <a:srgbClr val="9179FA"/>
              </a:solidFill>
              <a:prstDash val="sysDot"/>
              <a:miter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1661433" y="1377088"/>
            <a:ext cx="8149317" cy="7532824"/>
            <a:chOff x="0" y="0"/>
            <a:chExt cx="10865756" cy="10043765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10865756" cy="1727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0200"/>
                </a:lnSpc>
                <a:spcBef>
                  <a:spcPct val="0"/>
                </a:spcBef>
              </a:pPr>
              <a:r>
                <a:rPr lang="en-US" sz="8500">
                  <a:solidFill>
                    <a:srgbClr val="9179FA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Objectives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480915"/>
              <a:ext cx="10865756" cy="75628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47700" indent="-323850" lvl="1">
                <a:lnSpc>
                  <a:spcPts val="45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Create an autonomous robot for drawing markings on the ground.</a:t>
              </a:r>
            </a:p>
            <a:p>
              <a:pPr algn="l" marL="647700" indent="-323850" lvl="1">
                <a:lnSpc>
                  <a:spcPts val="45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Remote Wireless communication via the use of Wi-Fi.</a:t>
              </a:r>
            </a:p>
            <a:p>
              <a:pPr algn="l" marL="647700" indent="-323850" lvl="1">
                <a:lnSpc>
                  <a:spcPts val="45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Vision based feedback PID control system.</a:t>
              </a:r>
            </a:p>
            <a:p>
              <a:pPr algn="l" marL="647700" indent="-323850" lvl="1">
                <a:lnSpc>
                  <a:spcPts val="45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Multi-purpose application of the robot including manual remote control.</a:t>
              </a:r>
            </a:p>
            <a:p>
              <a:pPr algn="l">
                <a:lnSpc>
                  <a:spcPts val="4500"/>
                </a:lnSpc>
              </a:pPr>
            </a:p>
            <a:p>
              <a:pPr algn="l">
                <a:lnSpc>
                  <a:spcPts val="4500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197468" y="5335103"/>
            <a:ext cx="14181362" cy="47116"/>
          </a:xfrm>
          <a:prstGeom prst="line">
            <a:avLst/>
          </a:prstGeom>
          <a:ln cap="rnd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123950" y="5256823"/>
            <a:ext cx="147036" cy="147036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5" id="5"/>
          <p:cNvSpPr/>
          <p:nvPr/>
        </p:nvSpPr>
        <p:spPr>
          <a:xfrm flipH="true" flipV="false" rot="0">
            <a:off x="9544050" y="-3699821"/>
            <a:ext cx="12060782" cy="9166194"/>
          </a:xfrm>
          <a:custGeom>
            <a:avLst/>
            <a:gdLst/>
            <a:ahLst/>
            <a:cxnLst/>
            <a:rect r="r" b="b" t="t" l="l"/>
            <a:pathLst>
              <a:path h="9166194" w="12060782">
                <a:moveTo>
                  <a:pt x="12060782" y="0"/>
                </a:moveTo>
                <a:lnTo>
                  <a:pt x="0" y="0"/>
                </a:lnTo>
                <a:lnTo>
                  <a:pt x="0" y="9166194"/>
                </a:lnTo>
                <a:lnTo>
                  <a:pt x="12060782" y="9166194"/>
                </a:lnTo>
                <a:lnTo>
                  <a:pt x="12060782" y="0"/>
                </a:lnTo>
                <a:close/>
              </a:path>
            </a:pathLst>
          </a:custGeom>
          <a:blipFill>
            <a:blip r:embed="rId2">
              <a:alphaModFix amt="7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4331848" y="5266348"/>
            <a:ext cx="147036" cy="147036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8060264" y="5256823"/>
            <a:ext cx="147036" cy="147036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1788699" y="5256823"/>
            <a:ext cx="147036" cy="147036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378829" y="5298622"/>
            <a:ext cx="167751" cy="167751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2805828" y="2603310"/>
            <a:ext cx="12573001" cy="1178115"/>
          </a:xfrm>
          <a:custGeom>
            <a:avLst/>
            <a:gdLst/>
            <a:ahLst/>
            <a:cxnLst/>
            <a:rect r="r" b="b" t="t" l="l"/>
            <a:pathLst>
              <a:path h="1178115" w="12573001">
                <a:moveTo>
                  <a:pt x="0" y="0"/>
                </a:moveTo>
                <a:lnTo>
                  <a:pt x="12573001" y="0"/>
                </a:lnTo>
                <a:lnTo>
                  <a:pt x="12573001" y="1178115"/>
                </a:lnTo>
                <a:lnTo>
                  <a:pt x="0" y="11781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28700" y="1028700"/>
            <a:ext cx="7798973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64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Methodology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331848" y="4124325"/>
            <a:ext cx="2459408" cy="986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Image Processing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331848" y="6199694"/>
            <a:ext cx="3487197" cy="3321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The mini-computer processes the image, detecting the aruco-marker placed on the top of the robot and determines the relative position of the robot with respect to some fixed reference and publishes this pose data.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331848" y="5664271"/>
            <a:ext cx="2459408" cy="409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9179FA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OpenCV, Rasp 4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23950" y="4194468"/>
            <a:ext cx="2459408" cy="986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Aruco 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Detection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23950" y="6199694"/>
            <a:ext cx="2779876" cy="2212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The overhead camera captures the image of the robot and publishes it to the mini-computer via a ROS2 connection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23950" y="5664271"/>
            <a:ext cx="2779876" cy="409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9179FA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ROS2, Rasp Cam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060264" y="4489743"/>
            <a:ext cx="2459408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PID Controller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060264" y="6160433"/>
            <a:ext cx="3004203" cy="2212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The pose data is used for error calculations and cartesian speed                                                  determination using a PID control loop.</a:t>
            </a:r>
          </a:p>
          <a:p>
            <a:pPr algn="l">
              <a:lnSpc>
                <a:spcPts val="2940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8060264" y="5664271"/>
            <a:ext cx="2459408" cy="409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9179FA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Control Loop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786497" y="4194468"/>
            <a:ext cx="2459408" cy="986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Inverse Kinematics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786497" y="6160433"/>
            <a:ext cx="2889147" cy="2212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The cartesian speed is used for inverse kinematic calculations for the </a:t>
            </a:r>
            <a:r>
              <a:rPr lang="en-US" sz="21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individual motor speeds. </a:t>
            </a:r>
          </a:p>
          <a:p>
            <a:pPr algn="l">
              <a:lnSpc>
                <a:spcPts val="2940"/>
              </a:lnSpc>
            </a:pPr>
          </a:p>
        </p:txBody>
      </p:sp>
      <p:sp>
        <p:nvSpPr>
          <p:cNvPr name="TextBox 27" id="27"/>
          <p:cNvSpPr txBox="true"/>
          <p:nvPr/>
        </p:nvSpPr>
        <p:spPr>
          <a:xfrm rot="0">
            <a:off x="11786497" y="5625010"/>
            <a:ext cx="2889147" cy="409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9179FA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Setpoint Navigation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5378829" y="4489743"/>
            <a:ext cx="2459408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Actuators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5399544" y="6160433"/>
            <a:ext cx="2459408" cy="2582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The motor speeds are taken by the micro-controller which then                                                     actuates the specific motors.</a:t>
            </a:r>
          </a:p>
          <a:p>
            <a:pPr algn="l">
              <a:lnSpc>
                <a:spcPts val="2940"/>
              </a:lnSpc>
            </a:pPr>
          </a:p>
        </p:txBody>
      </p:sp>
      <p:sp>
        <p:nvSpPr>
          <p:cNvPr name="TextBox 30" id="30"/>
          <p:cNvSpPr txBox="true"/>
          <p:nvPr/>
        </p:nvSpPr>
        <p:spPr>
          <a:xfrm rot="0">
            <a:off x="15399544" y="5664271"/>
            <a:ext cx="2459408" cy="409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9179FA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Servos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9544050" y="-3699821"/>
            <a:ext cx="12060782" cy="9166194"/>
          </a:xfrm>
          <a:custGeom>
            <a:avLst/>
            <a:gdLst/>
            <a:ahLst/>
            <a:cxnLst/>
            <a:rect r="r" b="b" t="t" l="l"/>
            <a:pathLst>
              <a:path h="9166194" w="12060782">
                <a:moveTo>
                  <a:pt x="12060782" y="0"/>
                </a:moveTo>
                <a:lnTo>
                  <a:pt x="0" y="0"/>
                </a:lnTo>
                <a:lnTo>
                  <a:pt x="0" y="9166194"/>
                </a:lnTo>
                <a:lnTo>
                  <a:pt x="12060782" y="9166194"/>
                </a:lnTo>
                <a:lnTo>
                  <a:pt x="12060782" y="0"/>
                </a:lnTo>
                <a:close/>
              </a:path>
            </a:pathLst>
          </a:custGeom>
          <a:blipFill>
            <a:blip r:embed="rId2">
              <a:alphaModFix amt="7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01535" y="2682267"/>
            <a:ext cx="2136270" cy="1299183"/>
            <a:chOff x="0" y="0"/>
            <a:chExt cx="562639" cy="34217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62639" cy="342172"/>
            </a:xfrm>
            <a:custGeom>
              <a:avLst/>
              <a:gdLst/>
              <a:ahLst/>
              <a:cxnLst/>
              <a:rect r="r" b="b" t="t" l="l"/>
              <a:pathLst>
                <a:path h="342172" w="562639">
                  <a:moveTo>
                    <a:pt x="171086" y="0"/>
                  </a:moveTo>
                  <a:lnTo>
                    <a:pt x="391553" y="0"/>
                  </a:lnTo>
                  <a:cubicBezTo>
                    <a:pt x="436928" y="0"/>
                    <a:pt x="480444" y="18025"/>
                    <a:pt x="512529" y="50110"/>
                  </a:cubicBezTo>
                  <a:cubicBezTo>
                    <a:pt x="544614" y="82195"/>
                    <a:pt x="562639" y="125711"/>
                    <a:pt x="562639" y="171086"/>
                  </a:cubicBezTo>
                  <a:lnTo>
                    <a:pt x="562639" y="171086"/>
                  </a:lnTo>
                  <a:cubicBezTo>
                    <a:pt x="562639" y="216461"/>
                    <a:pt x="544614" y="259977"/>
                    <a:pt x="512529" y="292062"/>
                  </a:cubicBezTo>
                  <a:cubicBezTo>
                    <a:pt x="480444" y="324147"/>
                    <a:pt x="436928" y="342172"/>
                    <a:pt x="391553" y="342172"/>
                  </a:cubicBezTo>
                  <a:lnTo>
                    <a:pt x="171086" y="342172"/>
                  </a:lnTo>
                  <a:cubicBezTo>
                    <a:pt x="125711" y="342172"/>
                    <a:pt x="82195" y="324147"/>
                    <a:pt x="50110" y="292062"/>
                  </a:cubicBezTo>
                  <a:cubicBezTo>
                    <a:pt x="18025" y="259977"/>
                    <a:pt x="0" y="216461"/>
                    <a:pt x="0" y="171086"/>
                  </a:cubicBezTo>
                  <a:lnTo>
                    <a:pt x="0" y="171086"/>
                  </a:lnTo>
                  <a:cubicBezTo>
                    <a:pt x="0" y="125711"/>
                    <a:pt x="18025" y="82195"/>
                    <a:pt x="50110" y="50110"/>
                  </a:cubicBezTo>
                  <a:cubicBezTo>
                    <a:pt x="82195" y="18025"/>
                    <a:pt x="125711" y="0"/>
                    <a:pt x="171086" y="0"/>
                  </a:cubicBezTo>
                  <a:close/>
                </a:path>
              </a:pathLst>
            </a:custGeom>
            <a:solidFill>
              <a:srgbClr val="9976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562639" cy="3897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Hardware</a:t>
              </a:r>
            </a:p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Testing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4905940" y="2701317"/>
            <a:ext cx="2136270" cy="1299183"/>
            <a:chOff x="0" y="0"/>
            <a:chExt cx="562639" cy="34217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62639" cy="342172"/>
            </a:xfrm>
            <a:custGeom>
              <a:avLst/>
              <a:gdLst/>
              <a:ahLst/>
              <a:cxnLst/>
              <a:rect r="r" b="b" t="t" l="l"/>
              <a:pathLst>
                <a:path h="342172" w="562639">
                  <a:moveTo>
                    <a:pt x="171086" y="0"/>
                  </a:moveTo>
                  <a:lnTo>
                    <a:pt x="391553" y="0"/>
                  </a:lnTo>
                  <a:cubicBezTo>
                    <a:pt x="436928" y="0"/>
                    <a:pt x="480444" y="18025"/>
                    <a:pt x="512529" y="50110"/>
                  </a:cubicBezTo>
                  <a:cubicBezTo>
                    <a:pt x="544614" y="82195"/>
                    <a:pt x="562639" y="125711"/>
                    <a:pt x="562639" y="171086"/>
                  </a:cubicBezTo>
                  <a:lnTo>
                    <a:pt x="562639" y="171086"/>
                  </a:lnTo>
                  <a:cubicBezTo>
                    <a:pt x="562639" y="216461"/>
                    <a:pt x="544614" y="259977"/>
                    <a:pt x="512529" y="292062"/>
                  </a:cubicBezTo>
                  <a:cubicBezTo>
                    <a:pt x="480444" y="324147"/>
                    <a:pt x="436928" y="342172"/>
                    <a:pt x="391553" y="342172"/>
                  </a:cubicBezTo>
                  <a:lnTo>
                    <a:pt x="171086" y="342172"/>
                  </a:lnTo>
                  <a:cubicBezTo>
                    <a:pt x="125711" y="342172"/>
                    <a:pt x="82195" y="324147"/>
                    <a:pt x="50110" y="292062"/>
                  </a:cubicBezTo>
                  <a:cubicBezTo>
                    <a:pt x="18025" y="259977"/>
                    <a:pt x="0" y="216461"/>
                    <a:pt x="0" y="171086"/>
                  </a:cubicBezTo>
                  <a:lnTo>
                    <a:pt x="0" y="171086"/>
                  </a:lnTo>
                  <a:cubicBezTo>
                    <a:pt x="0" y="125711"/>
                    <a:pt x="18025" y="82195"/>
                    <a:pt x="50110" y="50110"/>
                  </a:cubicBezTo>
                  <a:cubicBezTo>
                    <a:pt x="82195" y="18025"/>
                    <a:pt x="125711" y="0"/>
                    <a:pt x="171086" y="0"/>
                  </a:cubicBezTo>
                  <a:close/>
                </a:path>
              </a:pathLst>
            </a:custGeom>
            <a:solidFill>
              <a:srgbClr val="9976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562639" cy="3897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Hardware Integration</a:t>
              </a:r>
            </a:p>
          </p:txBody>
        </p:sp>
      </p:grpSp>
      <p:sp>
        <p:nvSpPr>
          <p:cNvPr name="AutoShape 9" id="9"/>
          <p:cNvSpPr/>
          <p:nvPr/>
        </p:nvSpPr>
        <p:spPr>
          <a:xfrm>
            <a:off x="3837805" y="3350908"/>
            <a:ext cx="106813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0" id="10"/>
          <p:cNvSpPr/>
          <p:nvPr/>
        </p:nvSpPr>
        <p:spPr>
          <a:xfrm>
            <a:off x="7042210" y="3350908"/>
            <a:ext cx="106813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1" id="11"/>
          <p:cNvGrpSpPr/>
          <p:nvPr/>
        </p:nvGrpSpPr>
        <p:grpSpPr>
          <a:xfrm rot="0">
            <a:off x="8129686" y="2682267"/>
            <a:ext cx="2136270" cy="1299183"/>
            <a:chOff x="0" y="0"/>
            <a:chExt cx="562639" cy="34217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62639" cy="342172"/>
            </a:xfrm>
            <a:custGeom>
              <a:avLst/>
              <a:gdLst/>
              <a:ahLst/>
              <a:cxnLst/>
              <a:rect r="r" b="b" t="t" l="l"/>
              <a:pathLst>
                <a:path h="342172" w="562639">
                  <a:moveTo>
                    <a:pt x="171086" y="0"/>
                  </a:moveTo>
                  <a:lnTo>
                    <a:pt x="391553" y="0"/>
                  </a:lnTo>
                  <a:cubicBezTo>
                    <a:pt x="436928" y="0"/>
                    <a:pt x="480444" y="18025"/>
                    <a:pt x="512529" y="50110"/>
                  </a:cubicBezTo>
                  <a:cubicBezTo>
                    <a:pt x="544614" y="82195"/>
                    <a:pt x="562639" y="125711"/>
                    <a:pt x="562639" y="171086"/>
                  </a:cubicBezTo>
                  <a:lnTo>
                    <a:pt x="562639" y="171086"/>
                  </a:lnTo>
                  <a:cubicBezTo>
                    <a:pt x="562639" y="216461"/>
                    <a:pt x="544614" y="259977"/>
                    <a:pt x="512529" y="292062"/>
                  </a:cubicBezTo>
                  <a:cubicBezTo>
                    <a:pt x="480444" y="324147"/>
                    <a:pt x="436928" y="342172"/>
                    <a:pt x="391553" y="342172"/>
                  </a:cubicBezTo>
                  <a:lnTo>
                    <a:pt x="171086" y="342172"/>
                  </a:lnTo>
                  <a:cubicBezTo>
                    <a:pt x="125711" y="342172"/>
                    <a:pt x="82195" y="324147"/>
                    <a:pt x="50110" y="292062"/>
                  </a:cubicBezTo>
                  <a:cubicBezTo>
                    <a:pt x="18025" y="259977"/>
                    <a:pt x="0" y="216461"/>
                    <a:pt x="0" y="171086"/>
                  </a:cubicBezTo>
                  <a:lnTo>
                    <a:pt x="0" y="171086"/>
                  </a:lnTo>
                  <a:cubicBezTo>
                    <a:pt x="0" y="125711"/>
                    <a:pt x="18025" y="82195"/>
                    <a:pt x="50110" y="50110"/>
                  </a:cubicBezTo>
                  <a:cubicBezTo>
                    <a:pt x="82195" y="18025"/>
                    <a:pt x="125711" y="0"/>
                    <a:pt x="171086" y="0"/>
                  </a:cubicBezTo>
                  <a:close/>
                </a:path>
              </a:pathLst>
            </a:custGeom>
            <a:solidFill>
              <a:srgbClr val="9976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562639" cy="3897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Line Detection</a:t>
              </a:r>
            </a:p>
          </p:txBody>
        </p:sp>
      </p:grpSp>
      <p:sp>
        <p:nvSpPr>
          <p:cNvPr name="AutoShape 14" id="14"/>
          <p:cNvSpPr/>
          <p:nvPr/>
        </p:nvSpPr>
        <p:spPr>
          <a:xfrm>
            <a:off x="10285005" y="3350908"/>
            <a:ext cx="106813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5" id="15"/>
          <p:cNvGrpSpPr/>
          <p:nvPr/>
        </p:nvGrpSpPr>
        <p:grpSpPr>
          <a:xfrm rot="0">
            <a:off x="11372481" y="2682267"/>
            <a:ext cx="2136270" cy="1299183"/>
            <a:chOff x="0" y="0"/>
            <a:chExt cx="562639" cy="34217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62639" cy="342172"/>
            </a:xfrm>
            <a:custGeom>
              <a:avLst/>
              <a:gdLst/>
              <a:ahLst/>
              <a:cxnLst/>
              <a:rect r="r" b="b" t="t" l="l"/>
              <a:pathLst>
                <a:path h="342172" w="562639">
                  <a:moveTo>
                    <a:pt x="171086" y="0"/>
                  </a:moveTo>
                  <a:lnTo>
                    <a:pt x="391553" y="0"/>
                  </a:lnTo>
                  <a:cubicBezTo>
                    <a:pt x="436928" y="0"/>
                    <a:pt x="480444" y="18025"/>
                    <a:pt x="512529" y="50110"/>
                  </a:cubicBezTo>
                  <a:cubicBezTo>
                    <a:pt x="544614" y="82195"/>
                    <a:pt x="562639" y="125711"/>
                    <a:pt x="562639" y="171086"/>
                  </a:cubicBezTo>
                  <a:lnTo>
                    <a:pt x="562639" y="171086"/>
                  </a:lnTo>
                  <a:cubicBezTo>
                    <a:pt x="562639" y="216461"/>
                    <a:pt x="544614" y="259977"/>
                    <a:pt x="512529" y="292062"/>
                  </a:cubicBezTo>
                  <a:cubicBezTo>
                    <a:pt x="480444" y="324147"/>
                    <a:pt x="436928" y="342172"/>
                    <a:pt x="391553" y="342172"/>
                  </a:cubicBezTo>
                  <a:lnTo>
                    <a:pt x="171086" y="342172"/>
                  </a:lnTo>
                  <a:cubicBezTo>
                    <a:pt x="125711" y="342172"/>
                    <a:pt x="82195" y="324147"/>
                    <a:pt x="50110" y="292062"/>
                  </a:cubicBezTo>
                  <a:cubicBezTo>
                    <a:pt x="18025" y="259977"/>
                    <a:pt x="0" y="216461"/>
                    <a:pt x="0" y="171086"/>
                  </a:cubicBezTo>
                  <a:lnTo>
                    <a:pt x="0" y="171086"/>
                  </a:lnTo>
                  <a:cubicBezTo>
                    <a:pt x="0" y="125711"/>
                    <a:pt x="18025" y="82195"/>
                    <a:pt x="50110" y="50110"/>
                  </a:cubicBezTo>
                  <a:cubicBezTo>
                    <a:pt x="82195" y="18025"/>
                    <a:pt x="125711" y="0"/>
                    <a:pt x="171086" y="0"/>
                  </a:cubicBezTo>
                  <a:close/>
                </a:path>
              </a:pathLst>
            </a:custGeom>
            <a:solidFill>
              <a:srgbClr val="9976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562639" cy="3897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PID controller</a:t>
              </a:r>
            </a:p>
          </p:txBody>
        </p:sp>
      </p:grpSp>
      <p:sp>
        <p:nvSpPr>
          <p:cNvPr name="AutoShape 18" id="18"/>
          <p:cNvSpPr/>
          <p:nvPr/>
        </p:nvSpPr>
        <p:spPr>
          <a:xfrm>
            <a:off x="13486740" y="3369958"/>
            <a:ext cx="106813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9" id="19"/>
          <p:cNvGrpSpPr/>
          <p:nvPr/>
        </p:nvGrpSpPr>
        <p:grpSpPr>
          <a:xfrm rot="0">
            <a:off x="14574216" y="2701317"/>
            <a:ext cx="2136270" cy="1299183"/>
            <a:chOff x="0" y="0"/>
            <a:chExt cx="562639" cy="34217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562639" cy="342172"/>
            </a:xfrm>
            <a:custGeom>
              <a:avLst/>
              <a:gdLst/>
              <a:ahLst/>
              <a:cxnLst/>
              <a:rect r="r" b="b" t="t" l="l"/>
              <a:pathLst>
                <a:path h="342172" w="562639">
                  <a:moveTo>
                    <a:pt x="171086" y="0"/>
                  </a:moveTo>
                  <a:lnTo>
                    <a:pt x="391553" y="0"/>
                  </a:lnTo>
                  <a:cubicBezTo>
                    <a:pt x="436928" y="0"/>
                    <a:pt x="480444" y="18025"/>
                    <a:pt x="512529" y="50110"/>
                  </a:cubicBezTo>
                  <a:cubicBezTo>
                    <a:pt x="544614" y="82195"/>
                    <a:pt x="562639" y="125711"/>
                    <a:pt x="562639" y="171086"/>
                  </a:cubicBezTo>
                  <a:lnTo>
                    <a:pt x="562639" y="171086"/>
                  </a:lnTo>
                  <a:cubicBezTo>
                    <a:pt x="562639" y="216461"/>
                    <a:pt x="544614" y="259977"/>
                    <a:pt x="512529" y="292062"/>
                  </a:cubicBezTo>
                  <a:cubicBezTo>
                    <a:pt x="480444" y="324147"/>
                    <a:pt x="436928" y="342172"/>
                    <a:pt x="391553" y="342172"/>
                  </a:cubicBezTo>
                  <a:lnTo>
                    <a:pt x="171086" y="342172"/>
                  </a:lnTo>
                  <a:cubicBezTo>
                    <a:pt x="125711" y="342172"/>
                    <a:pt x="82195" y="324147"/>
                    <a:pt x="50110" y="292062"/>
                  </a:cubicBezTo>
                  <a:cubicBezTo>
                    <a:pt x="18025" y="259977"/>
                    <a:pt x="0" y="216461"/>
                    <a:pt x="0" y="171086"/>
                  </a:cubicBezTo>
                  <a:lnTo>
                    <a:pt x="0" y="171086"/>
                  </a:lnTo>
                  <a:cubicBezTo>
                    <a:pt x="0" y="125711"/>
                    <a:pt x="18025" y="82195"/>
                    <a:pt x="50110" y="50110"/>
                  </a:cubicBezTo>
                  <a:cubicBezTo>
                    <a:pt x="82195" y="18025"/>
                    <a:pt x="125711" y="0"/>
                    <a:pt x="171086" y="0"/>
                  </a:cubicBezTo>
                  <a:close/>
                </a:path>
              </a:pathLst>
            </a:custGeom>
            <a:solidFill>
              <a:srgbClr val="9976F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47625"/>
              <a:ext cx="562639" cy="3897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Spray Mechanism</a:t>
              </a: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028700" y="1028700"/>
            <a:ext cx="7798973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64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Prototype Progress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575920" y="-4827600"/>
            <a:ext cx="13506576" cy="16009950"/>
          </a:xfrm>
          <a:custGeom>
            <a:avLst/>
            <a:gdLst/>
            <a:ahLst/>
            <a:cxnLst/>
            <a:rect r="r" b="b" t="t" l="l"/>
            <a:pathLst>
              <a:path h="16009950" w="13506576">
                <a:moveTo>
                  <a:pt x="0" y="0"/>
                </a:moveTo>
                <a:lnTo>
                  <a:pt x="13506576" y="0"/>
                </a:lnTo>
                <a:lnTo>
                  <a:pt x="13506576" y="16009950"/>
                </a:lnTo>
                <a:lnTo>
                  <a:pt x="0" y="160099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60595" y="8730120"/>
            <a:ext cx="13893577" cy="0"/>
          </a:xfrm>
          <a:prstGeom prst="line">
            <a:avLst/>
          </a:prstGeom>
          <a:ln cap="rnd" w="9525">
            <a:solidFill>
              <a:srgbClr val="9179FA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577961" y="2620615"/>
            <a:ext cx="4599407" cy="5595567"/>
            <a:chOff x="0" y="0"/>
            <a:chExt cx="812800" cy="9888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988840"/>
            </a:xfrm>
            <a:custGeom>
              <a:avLst/>
              <a:gdLst/>
              <a:ahLst/>
              <a:cxnLst/>
              <a:rect r="r" b="b" t="t" l="l"/>
              <a:pathLst>
                <a:path h="98884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988840"/>
                  </a:lnTo>
                  <a:lnTo>
                    <a:pt x="0" y="988840"/>
                  </a:lnTo>
                  <a:close/>
                </a:path>
              </a:pathLst>
            </a:custGeom>
            <a:blipFill>
              <a:blip r:embed="rId4"/>
              <a:stretch>
                <a:fillRect l="-7251" t="0" r="-7251" b="0"/>
              </a:stretch>
            </a:blipFill>
            <a:ln w="38100" cap="sq">
              <a:solidFill>
                <a:srgbClr val="9179FA"/>
              </a:solidFill>
              <a:prstDash val="sysDot"/>
              <a:miter/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577961" y="627732"/>
            <a:ext cx="16230600" cy="1830196"/>
            <a:chOff x="0" y="0"/>
            <a:chExt cx="21640800" cy="2440262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21640800" cy="1165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839"/>
                </a:lnSpc>
              </a:pPr>
              <a:r>
                <a:rPr lang="en-US" sz="5700">
                  <a:solidFill>
                    <a:srgbClr val="9179FA"/>
                  </a:solidFill>
                  <a:latin typeface="Open Sauce"/>
                  <a:ea typeface="Open Sauce"/>
                  <a:cs typeface="Open Sauce"/>
                  <a:sym typeface="Open Sauce"/>
                </a:rPr>
                <a:t>Line-Detection Algorithm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808437"/>
              <a:ext cx="21640800" cy="6318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1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540254" y="3315125"/>
            <a:ext cx="15207493" cy="183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98"/>
              </a:lnSpc>
            </a:pPr>
            <a:r>
              <a:rPr lang="en-US" sz="264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</a:t>
            </a:r>
          </a:p>
          <a:p>
            <a:pPr algn="ctr">
              <a:lnSpc>
                <a:spcPts val="3698"/>
              </a:lnSpc>
            </a:pPr>
          </a:p>
          <a:p>
            <a:pPr algn="ctr">
              <a:lnSpc>
                <a:spcPts val="3698"/>
              </a:lnSpc>
            </a:pPr>
          </a:p>
          <a:p>
            <a:pPr algn="ctr">
              <a:lnSpc>
                <a:spcPts val="3698"/>
              </a:lnSpc>
            </a:pPr>
          </a:p>
        </p:txBody>
      </p:sp>
      <p:grpSp>
        <p:nvGrpSpPr>
          <p:cNvPr name="Group 10" id="10"/>
          <p:cNvGrpSpPr/>
          <p:nvPr/>
        </p:nvGrpSpPr>
        <p:grpSpPr>
          <a:xfrm rot="0">
            <a:off x="5706754" y="2620615"/>
            <a:ext cx="4599407" cy="5595567"/>
            <a:chOff x="0" y="0"/>
            <a:chExt cx="812800" cy="98884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988840"/>
            </a:xfrm>
            <a:custGeom>
              <a:avLst/>
              <a:gdLst/>
              <a:ahLst/>
              <a:cxnLst/>
              <a:rect r="r" b="b" t="t" l="l"/>
              <a:pathLst>
                <a:path h="98884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988840"/>
                  </a:lnTo>
                  <a:lnTo>
                    <a:pt x="0" y="988840"/>
                  </a:lnTo>
                  <a:close/>
                </a:path>
              </a:pathLst>
            </a:custGeom>
            <a:blipFill>
              <a:blip r:embed="rId5"/>
              <a:stretch>
                <a:fillRect l="-7251" t="0" r="-7251" b="0"/>
              </a:stretch>
            </a:blipFill>
            <a:ln w="38100" cap="sq">
              <a:solidFill>
                <a:srgbClr val="9179FA"/>
              </a:solidFill>
              <a:prstDash val="sysDot"/>
              <a:miter/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10734786" y="1995683"/>
            <a:ext cx="4599407" cy="1357541"/>
            <a:chOff x="0" y="0"/>
            <a:chExt cx="812800" cy="23990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239903"/>
            </a:xfrm>
            <a:custGeom>
              <a:avLst/>
              <a:gdLst/>
              <a:ahLst/>
              <a:cxnLst/>
              <a:rect r="r" b="b" t="t" l="l"/>
              <a:pathLst>
                <a:path h="23990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39903"/>
                  </a:lnTo>
                  <a:lnTo>
                    <a:pt x="0" y="239903"/>
                  </a:lnTo>
                  <a:close/>
                </a:path>
              </a:pathLst>
            </a:custGeom>
            <a:blipFill>
              <a:blip r:embed="rId5"/>
              <a:stretch>
                <a:fillRect l="0" t="0" r="0" b="-259979"/>
              </a:stretch>
            </a:blipFill>
            <a:ln w="38100" cap="sq">
              <a:solidFill>
                <a:srgbClr val="9179FA"/>
              </a:solidFill>
              <a:prstDash val="sysDot"/>
              <a:miter/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10734786" y="3785959"/>
            <a:ext cx="4599407" cy="1357541"/>
            <a:chOff x="0" y="0"/>
            <a:chExt cx="812800" cy="23990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239903"/>
            </a:xfrm>
            <a:custGeom>
              <a:avLst/>
              <a:gdLst/>
              <a:ahLst/>
              <a:cxnLst/>
              <a:rect r="r" b="b" t="t" l="l"/>
              <a:pathLst>
                <a:path h="23990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39903"/>
                  </a:lnTo>
                  <a:lnTo>
                    <a:pt x="0" y="239903"/>
                  </a:lnTo>
                  <a:close/>
                </a:path>
              </a:pathLst>
            </a:custGeom>
            <a:blipFill>
              <a:blip r:embed="rId5"/>
              <a:stretch>
                <a:fillRect l="0" t="-68910" r="0" b="-191069"/>
              </a:stretch>
            </a:blipFill>
            <a:ln w="38100" cap="sq">
              <a:solidFill>
                <a:srgbClr val="9179FA"/>
              </a:solidFill>
              <a:prstDash val="sysDot"/>
              <a:miter/>
            </a:ln>
          </p:spPr>
        </p:sp>
      </p:grpSp>
      <p:grpSp>
        <p:nvGrpSpPr>
          <p:cNvPr name="Group 16" id="16"/>
          <p:cNvGrpSpPr/>
          <p:nvPr/>
        </p:nvGrpSpPr>
        <p:grpSpPr>
          <a:xfrm rot="0">
            <a:off x="10734786" y="5581650"/>
            <a:ext cx="4599407" cy="1357541"/>
            <a:chOff x="0" y="0"/>
            <a:chExt cx="812800" cy="23990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239903"/>
            </a:xfrm>
            <a:custGeom>
              <a:avLst/>
              <a:gdLst/>
              <a:ahLst/>
              <a:cxnLst/>
              <a:rect r="r" b="b" t="t" l="l"/>
              <a:pathLst>
                <a:path h="23990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39903"/>
                  </a:lnTo>
                  <a:lnTo>
                    <a:pt x="0" y="239903"/>
                  </a:lnTo>
                  <a:close/>
                </a:path>
              </a:pathLst>
            </a:custGeom>
            <a:blipFill>
              <a:blip r:embed="rId5"/>
              <a:stretch>
                <a:fillRect l="0" t="-161660" r="0" b="-98318"/>
              </a:stretch>
            </a:blipFill>
            <a:ln w="38100" cap="sq">
              <a:solidFill>
                <a:srgbClr val="9179FA"/>
              </a:solidFill>
              <a:prstDash val="sysDot"/>
              <a:miter/>
            </a:ln>
          </p:spPr>
        </p:sp>
      </p:grpSp>
      <p:grpSp>
        <p:nvGrpSpPr>
          <p:cNvPr name="Group 18" id="18"/>
          <p:cNvGrpSpPr/>
          <p:nvPr/>
        </p:nvGrpSpPr>
        <p:grpSpPr>
          <a:xfrm rot="0">
            <a:off x="10734786" y="7367816"/>
            <a:ext cx="4599407" cy="1357541"/>
            <a:chOff x="0" y="0"/>
            <a:chExt cx="812800" cy="23990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239903"/>
            </a:xfrm>
            <a:custGeom>
              <a:avLst/>
              <a:gdLst/>
              <a:ahLst/>
              <a:cxnLst/>
              <a:rect r="r" b="b" t="t" l="l"/>
              <a:pathLst>
                <a:path h="23990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39903"/>
                  </a:lnTo>
                  <a:lnTo>
                    <a:pt x="0" y="239903"/>
                  </a:lnTo>
                  <a:close/>
                </a:path>
              </a:pathLst>
            </a:custGeom>
            <a:blipFill>
              <a:blip r:embed="rId5"/>
              <a:stretch>
                <a:fillRect l="0" t="-259979" r="0" b="0"/>
              </a:stretch>
            </a:blipFill>
            <a:ln w="38100" cap="sq">
              <a:solidFill>
                <a:srgbClr val="9179FA"/>
              </a:solidFill>
              <a:prstDash val="sysDot"/>
              <a:miter/>
            </a:ln>
          </p:spPr>
        </p:sp>
      </p:grpSp>
      <p:grpSp>
        <p:nvGrpSpPr>
          <p:cNvPr name="Group 20" id="20"/>
          <p:cNvGrpSpPr/>
          <p:nvPr/>
        </p:nvGrpSpPr>
        <p:grpSpPr>
          <a:xfrm rot="0">
            <a:off x="13708493" y="2669395"/>
            <a:ext cx="245680" cy="245680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C4CC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792356" y="2059789"/>
            <a:ext cx="4170619" cy="793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Original</a:t>
            </a:r>
          </a:p>
          <a:p>
            <a:pPr algn="ctr">
              <a:lnSpc>
                <a:spcPts val="1014"/>
              </a:lnSpc>
            </a:pPr>
          </a:p>
          <a:p>
            <a:pPr algn="ctr">
              <a:lnSpc>
                <a:spcPts val="1014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5921148" y="2059789"/>
            <a:ext cx="4170619" cy="793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HSV Color Detection</a:t>
            </a:r>
          </a:p>
          <a:p>
            <a:pPr algn="ctr">
              <a:lnSpc>
                <a:spcPts val="1014"/>
              </a:lnSpc>
            </a:pPr>
          </a:p>
          <a:p>
            <a:pPr algn="ctr">
              <a:lnSpc>
                <a:spcPts val="1014"/>
              </a:lnSpc>
            </a:pPr>
          </a:p>
        </p:txBody>
      </p:sp>
      <p:grpSp>
        <p:nvGrpSpPr>
          <p:cNvPr name="Group 25" id="25"/>
          <p:cNvGrpSpPr/>
          <p:nvPr/>
        </p:nvGrpSpPr>
        <p:grpSpPr>
          <a:xfrm rot="0">
            <a:off x="13034489" y="4464729"/>
            <a:ext cx="245680" cy="245680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C4CC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2356087" y="6137581"/>
            <a:ext cx="245680" cy="245680"/>
            <a:chOff x="0" y="0"/>
            <a:chExt cx="812800" cy="812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C4CC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1684977" y="7923747"/>
            <a:ext cx="245680" cy="245680"/>
            <a:chOff x="0" y="0"/>
            <a:chExt cx="8128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C4CC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34" id="34"/>
          <p:cNvSpPr/>
          <p:nvPr/>
        </p:nvSpPr>
        <p:spPr>
          <a:xfrm flipV="true">
            <a:off x="13831333" y="2915075"/>
            <a:ext cx="0" cy="7371925"/>
          </a:xfrm>
          <a:prstGeom prst="line">
            <a:avLst/>
          </a:prstGeom>
          <a:ln cap="flat" w="38100">
            <a:solidFill>
              <a:srgbClr val="9179FA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35" id="35"/>
          <p:cNvSpPr/>
          <p:nvPr/>
        </p:nvSpPr>
        <p:spPr>
          <a:xfrm flipV="true">
            <a:off x="13157329" y="4710409"/>
            <a:ext cx="0" cy="5576591"/>
          </a:xfrm>
          <a:prstGeom prst="line">
            <a:avLst/>
          </a:prstGeom>
          <a:ln cap="flat" w="38100">
            <a:solidFill>
              <a:srgbClr val="9179FA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36" id="36"/>
          <p:cNvSpPr/>
          <p:nvPr/>
        </p:nvSpPr>
        <p:spPr>
          <a:xfrm flipV="true">
            <a:off x="12478927" y="6383261"/>
            <a:ext cx="0" cy="3903739"/>
          </a:xfrm>
          <a:prstGeom prst="line">
            <a:avLst/>
          </a:prstGeom>
          <a:ln cap="flat" w="38100">
            <a:solidFill>
              <a:srgbClr val="9179FA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37" id="37"/>
          <p:cNvSpPr/>
          <p:nvPr/>
        </p:nvSpPr>
        <p:spPr>
          <a:xfrm flipV="true">
            <a:off x="11807817" y="8169427"/>
            <a:ext cx="0" cy="2117573"/>
          </a:xfrm>
          <a:prstGeom prst="line">
            <a:avLst/>
          </a:prstGeom>
          <a:ln cap="flat" w="38100">
            <a:solidFill>
              <a:srgbClr val="9179FA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38" id="38"/>
          <p:cNvSpPr/>
          <p:nvPr/>
        </p:nvSpPr>
        <p:spPr>
          <a:xfrm flipH="true">
            <a:off x="13954172" y="2792235"/>
            <a:ext cx="4333828" cy="0"/>
          </a:xfrm>
          <a:prstGeom prst="line">
            <a:avLst/>
          </a:prstGeom>
          <a:ln cap="flat" w="38100">
            <a:solidFill>
              <a:srgbClr val="9179FA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39" id="39"/>
          <p:cNvSpPr/>
          <p:nvPr/>
        </p:nvSpPr>
        <p:spPr>
          <a:xfrm flipH="true">
            <a:off x="13280169" y="4587569"/>
            <a:ext cx="5007831" cy="0"/>
          </a:xfrm>
          <a:prstGeom prst="line">
            <a:avLst/>
          </a:prstGeom>
          <a:ln cap="flat" w="38100">
            <a:solidFill>
              <a:srgbClr val="9179FA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40" id="40"/>
          <p:cNvSpPr/>
          <p:nvPr/>
        </p:nvSpPr>
        <p:spPr>
          <a:xfrm flipH="true">
            <a:off x="12601766" y="6260421"/>
            <a:ext cx="6207230" cy="0"/>
          </a:xfrm>
          <a:prstGeom prst="line">
            <a:avLst/>
          </a:prstGeom>
          <a:ln cap="flat" w="38100">
            <a:solidFill>
              <a:srgbClr val="9179FA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41" id="41"/>
          <p:cNvSpPr/>
          <p:nvPr/>
        </p:nvSpPr>
        <p:spPr>
          <a:xfrm flipH="true">
            <a:off x="11930656" y="8046587"/>
            <a:ext cx="6878340" cy="0"/>
          </a:xfrm>
          <a:prstGeom prst="line">
            <a:avLst/>
          </a:prstGeom>
          <a:ln cap="flat" w="38100">
            <a:solidFill>
              <a:srgbClr val="9179FA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TextBox 42" id="42"/>
          <p:cNvSpPr txBox="true"/>
          <p:nvPr/>
        </p:nvSpPr>
        <p:spPr>
          <a:xfrm rot="0">
            <a:off x="17531404" y="2121128"/>
            <a:ext cx="756596" cy="671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y0</a:t>
            </a:r>
          </a:p>
          <a:p>
            <a:pPr algn="ctr">
              <a:lnSpc>
                <a:spcPts val="1014"/>
              </a:lnSpc>
            </a:pPr>
          </a:p>
        </p:txBody>
      </p:sp>
      <p:sp>
        <p:nvSpPr>
          <p:cNvPr name="TextBox 43" id="43"/>
          <p:cNvSpPr txBox="true"/>
          <p:nvPr/>
        </p:nvSpPr>
        <p:spPr>
          <a:xfrm rot="0">
            <a:off x="17531404" y="3884234"/>
            <a:ext cx="756596" cy="671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y1</a:t>
            </a:r>
          </a:p>
          <a:p>
            <a:pPr algn="ctr">
              <a:lnSpc>
                <a:spcPts val="1014"/>
              </a:lnSpc>
            </a:pPr>
          </a:p>
        </p:txBody>
      </p:sp>
      <p:sp>
        <p:nvSpPr>
          <p:cNvPr name="TextBox 44" id="44"/>
          <p:cNvSpPr txBox="true"/>
          <p:nvPr/>
        </p:nvSpPr>
        <p:spPr>
          <a:xfrm rot="0">
            <a:off x="17531404" y="5589314"/>
            <a:ext cx="756596" cy="1048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y2</a:t>
            </a:r>
          </a:p>
          <a:p>
            <a:pPr algn="ctr">
              <a:lnSpc>
                <a:spcPts val="4200"/>
              </a:lnSpc>
            </a:pPr>
          </a:p>
        </p:txBody>
      </p:sp>
      <p:sp>
        <p:nvSpPr>
          <p:cNvPr name="TextBox 45" id="45"/>
          <p:cNvSpPr txBox="true"/>
          <p:nvPr/>
        </p:nvSpPr>
        <p:spPr>
          <a:xfrm rot="0">
            <a:off x="17531404" y="7375481"/>
            <a:ext cx="756596" cy="1048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y3</a:t>
            </a:r>
          </a:p>
          <a:p>
            <a:pPr algn="ctr">
              <a:lnSpc>
                <a:spcPts val="4200"/>
              </a:lnSpc>
            </a:pPr>
          </a:p>
        </p:txBody>
      </p:sp>
      <p:sp>
        <p:nvSpPr>
          <p:cNvPr name="TextBox 46" id="46"/>
          <p:cNvSpPr txBox="true"/>
          <p:nvPr/>
        </p:nvSpPr>
        <p:spPr>
          <a:xfrm rot="0">
            <a:off x="11174060" y="9639300"/>
            <a:ext cx="756596" cy="671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x3</a:t>
            </a:r>
          </a:p>
          <a:p>
            <a:pPr algn="ctr">
              <a:lnSpc>
                <a:spcPts val="1014"/>
              </a:lnSpc>
            </a:pPr>
          </a:p>
        </p:txBody>
      </p:sp>
      <p:sp>
        <p:nvSpPr>
          <p:cNvPr name="TextBox 47" id="47"/>
          <p:cNvSpPr txBox="true"/>
          <p:nvPr/>
        </p:nvSpPr>
        <p:spPr>
          <a:xfrm rot="0">
            <a:off x="11845170" y="9615894"/>
            <a:ext cx="756596" cy="519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x2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2478927" y="9615894"/>
            <a:ext cx="756596" cy="519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x1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3197577" y="9615894"/>
            <a:ext cx="756596" cy="519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x0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10027870" y="1476155"/>
            <a:ext cx="6013238" cy="519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Contour centroid extraction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575920" y="-4827600"/>
            <a:ext cx="13506576" cy="16009950"/>
          </a:xfrm>
          <a:custGeom>
            <a:avLst/>
            <a:gdLst/>
            <a:ahLst/>
            <a:cxnLst/>
            <a:rect r="r" b="b" t="t" l="l"/>
            <a:pathLst>
              <a:path h="16009950" w="13506576">
                <a:moveTo>
                  <a:pt x="0" y="0"/>
                </a:moveTo>
                <a:lnTo>
                  <a:pt x="13506576" y="0"/>
                </a:lnTo>
                <a:lnTo>
                  <a:pt x="13506576" y="16009950"/>
                </a:lnTo>
                <a:lnTo>
                  <a:pt x="0" y="160099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97211" y="9263062"/>
            <a:ext cx="13893577" cy="0"/>
          </a:xfrm>
          <a:prstGeom prst="line">
            <a:avLst/>
          </a:prstGeom>
          <a:ln cap="rnd" w="9525">
            <a:solidFill>
              <a:srgbClr val="9179FA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2023120"/>
            <a:ext cx="11930984" cy="6259811"/>
            <a:chOff x="0" y="0"/>
            <a:chExt cx="1848422" cy="96980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848422" cy="969809"/>
            </a:xfrm>
            <a:custGeom>
              <a:avLst/>
              <a:gdLst/>
              <a:ahLst/>
              <a:cxnLst/>
              <a:rect r="r" b="b" t="t" l="l"/>
              <a:pathLst>
                <a:path h="969809" w="1848422">
                  <a:moveTo>
                    <a:pt x="0" y="0"/>
                  </a:moveTo>
                  <a:lnTo>
                    <a:pt x="1848422" y="0"/>
                  </a:lnTo>
                  <a:lnTo>
                    <a:pt x="1848422" y="969809"/>
                  </a:lnTo>
                  <a:lnTo>
                    <a:pt x="0" y="969809"/>
                  </a:lnTo>
                  <a:close/>
                </a:path>
              </a:pathLst>
            </a:custGeom>
            <a:blipFill>
              <a:blip r:embed="rId4"/>
              <a:stretch>
                <a:fillRect l="0" t="-3434" r="0" b="-39513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790419"/>
            <a:ext cx="16230600" cy="1830196"/>
            <a:chOff x="0" y="0"/>
            <a:chExt cx="21640800" cy="2440262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21640800" cy="1165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839"/>
                </a:lnSpc>
              </a:pPr>
              <a:r>
                <a:rPr lang="en-US" sz="5700">
                  <a:solidFill>
                    <a:srgbClr val="9179FA"/>
                  </a:solidFill>
                  <a:latin typeface="Open Sauce"/>
                  <a:ea typeface="Open Sauce"/>
                  <a:cs typeface="Open Sauce"/>
                  <a:sym typeface="Open Sauce"/>
                </a:rPr>
                <a:t>Differential Drive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808437"/>
              <a:ext cx="21640800" cy="6318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1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2775422" y="1985020"/>
            <a:ext cx="4299616" cy="790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98"/>
              </a:lnSpc>
            </a:pPr>
            <a:r>
              <a:rPr lang="en-US" sz="264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Differential drive robots have 2 Degrees of Freedom.</a:t>
            </a:r>
          </a:p>
          <a:p>
            <a:pPr algn="l" marL="570347" indent="-285173" lvl="1">
              <a:lnSpc>
                <a:spcPts val="3698"/>
              </a:lnSpc>
              <a:buFont typeface="Arial"/>
              <a:buChar char="•"/>
            </a:pPr>
            <a:r>
              <a:rPr lang="en-US" sz="264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Linear forward velocity</a:t>
            </a:r>
          </a:p>
          <a:p>
            <a:pPr algn="l" marL="570347" indent="-285173" lvl="1">
              <a:lnSpc>
                <a:spcPts val="3698"/>
              </a:lnSpc>
              <a:buFont typeface="Arial"/>
              <a:buChar char="•"/>
            </a:pPr>
            <a:r>
              <a:rPr lang="en-US" sz="264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Angular Velocity</a:t>
            </a:r>
          </a:p>
          <a:p>
            <a:pPr algn="l">
              <a:lnSpc>
                <a:spcPts val="3698"/>
              </a:lnSpc>
            </a:pPr>
            <a:r>
              <a:rPr lang="en-US" sz="264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To control these DoFs, we have 2 PID loops.</a:t>
            </a:r>
          </a:p>
          <a:p>
            <a:pPr algn="l">
              <a:lnSpc>
                <a:spcPts val="3698"/>
              </a:lnSpc>
            </a:pPr>
          </a:p>
          <a:p>
            <a:pPr algn="l">
              <a:lnSpc>
                <a:spcPts val="3698"/>
              </a:lnSpc>
            </a:pPr>
            <a:r>
              <a:rPr lang="en-US" sz="264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PIDx: </a:t>
            </a:r>
            <a:r>
              <a:rPr lang="en-US" sz="264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maintains the orientation of the robot on the line.</a:t>
            </a:r>
          </a:p>
          <a:p>
            <a:pPr algn="l">
              <a:lnSpc>
                <a:spcPts val="3698"/>
              </a:lnSpc>
            </a:pPr>
          </a:p>
          <a:p>
            <a:pPr algn="l">
              <a:lnSpc>
                <a:spcPts val="3698"/>
              </a:lnSpc>
            </a:pPr>
            <a:r>
              <a:rPr lang="en-US" sz="264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PIDy</a:t>
            </a:r>
            <a:r>
              <a:rPr lang="en-US" sz="2641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: maintains the forward speed of the robot.</a:t>
            </a:r>
          </a:p>
          <a:p>
            <a:pPr algn="l">
              <a:lnSpc>
                <a:spcPts val="3698"/>
              </a:lnSpc>
            </a:pPr>
          </a:p>
          <a:p>
            <a:pPr algn="ctr">
              <a:lnSpc>
                <a:spcPts val="3698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575920" y="-4827600"/>
            <a:ext cx="13506576" cy="16009950"/>
          </a:xfrm>
          <a:custGeom>
            <a:avLst/>
            <a:gdLst/>
            <a:ahLst/>
            <a:cxnLst/>
            <a:rect r="r" b="b" t="t" l="l"/>
            <a:pathLst>
              <a:path h="16009950" w="13506576">
                <a:moveTo>
                  <a:pt x="0" y="0"/>
                </a:moveTo>
                <a:lnTo>
                  <a:pt x="13506576" y="0"/>
                </a:lnTo>
                <a:lnTo>
                  <a:pt x="13506576" y="16009950"/>
                </a:lnTo>
                <a:lnTo>
                  <a:pt x="0" y="160099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028700"/>
            <a:ext cx="16230600" cy="2696971"/>
            <a:chOff x="0" y="0"/>
            <a:chExt cx="21640800" cy="359596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21640800" cy="2320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839"/>
                </a:lnSpc>
              </a:pPr>
              <a:r>
                <a:rPr lang="en-US" sz="5700">
                  <a:solidFill>
                    <a:srgbClr val="9179FA"/>
                  </a:solidFill>
                  <a:latin typeface="Open Sauce"/>
                  <a:ea typeface="Open Sauce"/>
                  <a:cs typeface="Open Sauce"/>
                  <a:sym typeface="Open Sauce"/>
                </a:rPr>
                <a:t>Problems</a:t>
              </a:r>
            </a:p>
            <a:p>
              <a:pPr algn="ctr">
                <a:lnSpc>
                  <a:spcPts val="6840"/>
                </a:lnSpc>
              </a:pPr>
              <a:r>
                <a:rPr lang="en-US" sz="57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Issues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964137"/>
              <a:ext cx="21640800" cy="6318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1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540254" y="3315125"/>
            <a:ext cx="15207493" cy="650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98"/>
              </a:lnSpc>
            </a:pPr>
            <a:r>
              <a:rPr lang="en-US" sz="264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The processing speed of Raspberry Pi 4 is lacking. It only gets around </a:t>
            </a:r>
            <a:r>
              <a:rPr lang="en-US" sz="2641">
                <a:solidFill>
                  <a:srgbClr val="9179FA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12 FPS </a:t>
            </a:r>
            <a:r>
              <a:rPr lang="en-US" sz="264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with the current line detection algorithm.</a:t>
            </a:r>
          </a:p>
          <a:p>
            <a:pPr algn="ctr">
              <a:lnSpc>
                <a:spcPts val="3698"/>
              </a:lnSpc>
            </a:pPr>
          </a:p>
          <a:p>
            <a:pPr algn="ctr">
              <a:lnSpc>
                <a:spcPts val="3698"/>
              </a:lnSpc>
            </a:pPr>
            <a:r>
              <a:rPr lang="en-US" sz="264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The Line-Detection Algorithm is</a:t>
            </a:r>
            <a:r>
              <a:rPr lang="en-US" sz="2641">
                <a:solidFill>
                  <a:srgbClr val="9179FA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error prone for intersecting lines</a:t>
            </a:r>
            <a:r>
              <a:rPr lang="en-US" sz="264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. So A </a:t>
            </a:r>
            <a:r>
              <a:rPr lang="en-US" sz="2641">
                <a:solidFill>
                  <a:srgbClr val="9179FA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Machine Learning</a:t>
            </a:r>
            <a:r>
              <a:rPr lang="en-US" sz="264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approach will be followed in the future.</a:t>
            </a:r>
          </a:p>
          <a:p>
            <a:pPr algn="ctr">
              <a:lnSpc>
                <a:spcPts val="3698"/>
              </a:lnSpc>
            </a:pPr>
          </a:p>
          <a:p>
            <a:pPr algn="ctr">
              <a:lnSpc>
                <a:spcPts val="3698"/>
              </a:lnSpc>
            </a:pPr>
            <a:r>
              <a:rPr lang="en-US" sz="264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The DC motors have a </a:t>
            </a:r>
            <a:r>
              <a:rPr lang="en-US" sz="2641">
                <a:solidFill>
                  <a:srgbClr val="9179FA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dead bend </a:t>
            </a:r>
            <a:r>
              <a:rPr lang="en-US" sz="264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region in them, i.e, they do not activate below a certain voltage. Continous rotation servos may be a better alternative.</a:t>
            </a:r>
          </a:p>
          <a:p>
            <a:pPr algn="ctr">
              <a:lnSpc>
                <a:spcPts val="3698"/>
              </a:lnSpc>
            </a:pPr>
            <a:r>
              <a:rPr lang="en-US" sz="264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</a:t>
            </a:r>
          </a:p>
          <a:p>
            <a:pPr algn="ctr">
              <a:lnSpc>
                <a:spcPts val="3698"/>
              </a:lnSpc>
            </a:pPr>
            <a:r>
              <a:rPr lang="en-US" sz="264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The chassis design is also lacking as the </a:t>
            </a:r>
            <a:r>
              <a:rPr lang="en-US" sz="2641">
                <a:solidFill>
                  <a:srgbClr val="9179FA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centre of mass</a:t>
            </a:r>
            <a:r>
              <a:rPr lang="en-US" sz="264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is not between the motors. A </a:t>
            </a:r>
            <a:r>
              <a:rPr lang="en-US" sz="2641">
                <a:solidFill>
                  <a:srgbClr val="9179FA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turtlebot </a:t>
            </a:r>
            <a:r>
              <a:rPr lang="en-US" sz="264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like chassis may be better.</a:t>
            </a:r>
          </a:p>
          <a:p>
            <a:pPr algn="ctr">
              <a:lnSpc>
                <a:spcPts val="3698"/>
              </a:lnSpc>
            </a:pPr>
          </a:p>
          <a:p>
            <a:pPr algn="ctr">
              <a:lnSpc>
                <a:spcPts val="3698"/>
              </a:lnSpc>
            </a:pPr>
          </a:p>
          <a:p>
            <a:pPr algn="ctr">
              <a:lnSpc>
                <a:spcPts val="3698"/>
              </a:lnSpc>
            </a:pPr>
          </a:p>
        </p:txBody>
      </p:sp>
      <p:sp>
        <p:nvSpPr>
          <p:cNvPr name="AutoShape 7" id="7"/>
          <p:cNvSpPr/>
          <p:nvPr/>
        </p:nvSpPr>
        <p:spPr>
          <a:xfrm>
            <a:off x="2197211" y="9253537"/>
            <a:ext cx="13893577" cy="0"/>
          </a:xfrm>
          <a:prstGeom prst="line">
            <a:avLst/>
          </a:prstGeom>
          <a:ln cap="rnd" w="9525">
            <a:solidFill>
              <a:srgbClr val="9179FA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6143892" y="-4604156"/>
            <a:ext cx="13506576" cy="16009950"/>
          </a:xfrm>
          <a:custGeom>
            <a:avLst/>
            <a:gdLst/>
            <a:ahLst/>
            <a:cxnLst/>
            <a:rect r="r" b="b" t="t" l="l"/>
            <a:pathLst>
              <a:path h="16009950" w="13506576">
                <a:moveTo>
                  <a:pt x="13506576" y="0"/>
                </a:moveTo>
                <a:lnTo>
                  <a:pt x="0" y="0"/>
                </a:lnTo>
                <a:lnTo>
                  <a:pt x="0" y="16009951"/>
                </a:lnTo>
                <a:lnTo>
                  <a:pt x="13506576" y="16009951"/>
                </a:lnTo>
                <a:lnTo>
                  <a:pt x="13506576" y="0"/>
                </a:lnTo>
                <a:close/>
              </a:path>
            </a:pathLst>
          </a:custGeom>
          <a:blipFill>
            <a:blip r:embed="rId2">
              <a:alphaModFix amt="1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330208" y="3517614"/>
            <a:ext cx="7512284" cy="0"/>
          </a:xfrm>
          <a:prstGeom prst="line">
            <a:avLst/>
          </a:prstGeom>
          <a:ln cap="rnd" w="9525">
            <a:solidFill>
              <a:srgbClr val="9179F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1330208" y="8270115"/>
            <a:ext cx="7512284" cy="0"/>
          </a:xfrm>
          <a:prstGeom prst="line">
            <a:avLst/>
          </a:prstGeom>
          <a:ln cap="rnd" w="9525">
            <a:solidFill>
              <a:srgbClr val="9179FA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1129934" y="2144065"/>
            <a:ext cx="5246370" cy="5998869"/>
            <a:chOff x="0" y="0"/>
            <a:chExt cx="812800" cy="92938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929382"/>
            </a:xfrm>
            <a:custGeom>
              <a:avLst/>
              <a:gdLst/>
              <a:ahLst/>
              <a:cxnLst/>
              <a:rect r="r" b="b" t="t" l="l"/>
              <a:pathLst>
                <a:path h="92938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929382"/>
                  </a:lnTo>
                  <a:lnTo>
                    <a:pt x="0" y="929382"/>
                  </a:lnTo>
                  <a:close/>
                </a:path>
              </a:pathLst>
            </a:custGeom>
            <a:blipFill>
              <a:blip r:embed="rId4"/>
              <a:stretch>
                <a:fillRect l="0" t="0" r="0" b="-16607"/>
              </a:stretch>
            </a:blipFill>
            <a:ln w="38100" cap="sq">
              <a:solidFill>
                <a:srgbClr val="9179FA"/>
              </a:solidFill>
              <a:prstDash val="dash"/>
              <a:miter/>
            </a:ln>
          </p:spPr>
        </p:sp>
      </p:grpSp>
      <p:sp>
        <p:nvSpPr>
          <p:cNvPr name="TextBox 7" id="7"/>
          <p:cNvSpPr txBox="true"/>
          <p:nvPr/>
        </p:nvSpPr>
        <p:spPr>
          <a:xfrm rot="0">
            <a:off x="1330208" y="2168129"/>
            <a:ext cx="7512284" cy="851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07"/>
              </a:lnSpc>
            </a:pPr>
            <a:r>
              <a:rPr lang="en-US" sz="5589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Current Deliverables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517178"/>
            <a:ext cx="8115300" cy="2647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3045" indent="-326523" lvl="1">
              <a:lnSpc>
                <a:spcPts val="4234"/>
              </a:lnSpc>
              <a:buFont typeface="Arial"/>
              <a:buChar char="•"/>
            </a:pPr>
            <a:r>
              <a:rPr lang="en-US" sz="3024">
                <a:solidFill>
                  <a:srgbClr val="9179FA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Autonomous</a:t>
            </a:r>
            <a:r>
              <a:rPr lang="en-US" sz="3024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robot for following a line on the ground or markings on roads.</a:t>
            </a:r>
          </a:p>
          <a:p>
            <a:pPr algn="l" marL="653045" indent="-326523" lvl="1">
              <a:lnSpc>
                <a:spcPts val="4234"/>
              </a:lnSpc>
              <a:buFont typeface="Arial"/>
              <a:buChar char="•"/>
            </a:pPr>
            <a:r>
              <a:rPr lang="en-US" sz="3024">
                <a:solidFill>
                  <a:srgbClr val="9179FA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Vision</a:t>
            </a:r>
            <a:r>
              <a:rPr lang="en-US" sz="3024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based feedback control system.</a:t>
            </a:r>
          </a:p>
          <a:p>
            <a:pPr algn="l" marL="653045" indent="-326523" lvl="1">
              <a:lnSpc>
                <a:spcPts val="4234"/>
              </a:lnSpc>
              <a:buFont typeface="Arial"/>
              <a:buChar char="•"/>
            </a:pPr>
            <a:r>
              <a:rPr lang="en-US" sz="3024">
                <a:solidFill>
                  <a:srgbClr val="9179FA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Remote control</a:t>
            </a:r>
            <a:r>
              <a:rPr lang="en-US" sz="3024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capability with the ease of smartphone control.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073003" y="8391161"/>
            <a:ext cx="3360233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999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Charging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913313">
            <a:off x="5628595" y="-3947258"/>
            <a:ext cx="17155205" cy="13942503"/>
          </a:xfrm>
          <a:custGeom>
            <a:avLst/>
            <a:gdLst/>
            <a:ahLst/>
            <a:cxnLst/>
            <a:rect r="r" b="b" t="t" l="l"/>
            <a:pathLst>
              <a:path h="13942503" w="17155205">
                <a:moveTo>
                  <a:pt x="0" y="0"/>
                </a:moveTo>
                <a:lnTo>
                  <a:pt x="17155205" y="0"/>
                </a:lnTo>
                <a:lnTo>
                  <a:pt x="17155205" y="13942503"/>
                </a:lnTo>
                <a:lnTo>
                  <a:pt x="0" y="13942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823102" y="2278946"/>
            <a:ext cx="8836086" cy="4970299"/>
          </a:xfrm>
          <a:prstGeom prst="rect">
            <a:avLst/>
          </a:prstGeom>
          <a:ln w="38100" cap="sq">
            <a:solidFill>
              <a:srgbClr val="9976FF"/>
            </a:solidFill>
            <a:prstDash val="sysDot"/>
          </a:ln>
        </p:spPr>
      </p:pic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10629872" y="1305093"/>
            <a:ext cx="4683706" cy="8326588"/>
          </a:xfrm>
          <a:prstGeom prst="rect">
            <a:avLst/>
          </a:prstGeom>
          <a:ln w="38100" cap="sq">
            <a:solidFill>
              <a:srgbClr val="9976FF"/>
            </a:solidFill>
            <a:prstDash val="sysDot"/>
          </a:ln>
        </p:spPr>
      </p:pic>
      <p:sp>
        <p:nvSpPr>
          <p:cNvPr name="TextBox 5" id="5"/>
          <p:cNvSpPr txBox="true"/>
          <p:nvPr/>
        </p:nvSpPr>
        <p:spPr>
          <a:xfrm rot="0">
            <a:off x="823102" y="8105775"/>
            <a:ext cx="9535200" cy="115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0"/>
              </a:lnSpc>
            </a:pPr>
            <a:r>
              <a:rPr lang="en-US" sz="7600">
                <a:solidFill>
                  <a:srgbClr val="9976FF"/>
                </a:solidFill>
                <a:latin typeface="Open Sauce"/>
                <a:ea typeface="Open Sauce"/>
                <a:cs typeface="Open Sauce"/>
                <a:sym typeface="Open Sauce"/>
              </a:rPr>
              <a:t>Demonstrations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198294" y="1305093"/>
            <a:ext cx="4085704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9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Manual Mode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052194" y="428625"/>
            <a:ext cx="5839062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9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Autonomous Mode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DAF76K9sbfo</dc:identifier>
  <dcterms:modified xsi:type="dcterms:W3CDTF">2011-08-01T06:04:30Z</dcterms:modified>
  <cp:revision>1</cp:revision>
  <dc:title>MPDI_Hologlyphic_Bots</dc:title>
</cp:coreProperties>
</file>

<file path=docProps/thumbnail.jpeg>
</file>